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1037" r:id="rId5"/>
    <p:sldId id="268" r:id="rId6"/>
    <p:sldId id="1038" r:id="rId7"/>
    <p:sldId id="1042" r:id="rId8"/>
    <p:sldId id="1043" r:id="rId9"/>
    <p:sldId id="297" r:id="rId10"/>
    <p:sldId id="1039" r:id="rId11"/>
    <p:sldId id="287" r:id="rId12"/>
    <p:sldId id="1044" r:id="rId13"/>
    <p:sldId id="1041" r:id="rId14"/>
    <p:sldId id="274" r:id="rId15"/>
    <p:sldId id="281" r:id="rId16"/>
    <p:sldId id="280" r:id="rId17"/>
    <p:sldId id="282" r:id="rId18"/>
    <p:sldId id="283" r:id="rId19"/>
    <p:sldId id="279" r:id="rId20"/>
    <p:sldId id="1040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E3B00-6156-4B4F-8681-69CACC6FE010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9A35E-F73A-4BF7-A328-A16ABB51639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1384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26C01-E4C2-4000-9330-0D782C9D6A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77E76C-3D11-4CE4-82D5-87FA7C797D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56ED3-9778-4456-919D-F884F148B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2DE30-D57F-4173-A9A3-FFD70236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8014E-1A3A-4953-86AB-84F111435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602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9D89F-37AD-4210-B92D-8330D42F5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9B085E-0AD7-4E5B-9927-F13E5E91AB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371CF-63B2-43EB-BC4D-A1E85F9F4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011700-F04A-4E38-A3EB-5AECE0FE9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38145E-3EA7-43DC-86BA-FD20DB051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39467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75A60-CEEE-4CB6-ABA3-2D52D0AC6F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E5D6A9-C574-4460-8283-7377154E9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A4297-75F6-4EB1-9D08-DB32C046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529BEC-405D-43CA-BCE8-C31ADCA48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15F79-A9F0-44B7-AEA7-781841966D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916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98172-4ED0-4DF3-ACD9-95CA2E2050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E2E67-E50F-4257-B2AA-6006CEDC8D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D213F0-035B-4F7E-ABEC-7F7BA984F0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0C7ADE-92A6-4E0E-8817-72CE51160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984DAB-30A4-4EFF-BB87-EB184D5CD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9EF779-F817-48A6-B847-3DF122D82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73687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AA4D9-969D-47C6-8D40-BC2CE36344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15D3B6-DFAB-447C-8A36-63B3769EFF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582B94-A5F3-479B-B244-66F0F2715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E7EE0F-6A8A-4C46-BC4C-FA517E3DC7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BA55369-8389-4C6B-A344-39E63F9706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86B950-A2ED-4D36-9383-E14EF4084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3022C0-A9DA-493D-B8A2-9502CDE6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593E3-6D5B-4BD4-B309-3010921F9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15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D14D07-CD2E-4409-9993-69F2F4D33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73920-E39C-40C1-BADF-F38FF965A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3C96D3-FEE6-4614-B626-94800DB86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3E5E41-CCFB-4797-BC4E-03B2F1CAA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193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A40560-DF3E-4632-8528-CDB9FD83E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3B085E8-8FAE-4E0A-A730-DAAA9E2DD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1675E9-5F9A-4D88-BA5F-248149101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719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CC66C-0C14-445B-8740-65457D203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C954D0-6646-483A-A364-A4775D854C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594A72-09A4-4DE0-A2FF-DBE381D012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F60232-DE06-4A11-9B25-9DFB6CE14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DB2673-A2DA-43B8-BB5A-E2BEB1C13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F799FA-CB7A-4F7C-8A04-D8040449E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9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E4CEDD-9509-46E4-9C2F-5D1A574E2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3B8859-59A4-4B35-9E55-7D5D28D7FC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A831DA-8F34-4F0D-8D10-D0E1380BC10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A318B2-00DE-4983-A75B-E2569F34AA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A51BF5-7B87-4B76-A40F-2B3F5E8AB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30CD60-83B8-4FE5-894A-BC7E1E59A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13644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51635-A9E2-42A4-AABF-046601F08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868356-BB21-48FD-971C-3EADA922D5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B01F7-B360-4FFC-B7E1-A56E42D3E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9D15E8-987E-49F2-99BC-746C16945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985BFF-0585-4035-8E6F-0362F4A87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018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F48B4C-6C41-444F-A59C-F4FA6FC8EA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DCCE23-941C-4D10-8186-6A74220109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913F0A-FA90-4909-AF1B-399C6F55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9C9573-BB6B-46B1-AB7F-6E9280213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A2C9FD-61E9-4D67-9233-EF25F907E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900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F849D5-6A90-4A17-93F5-629F3DF47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CA0134-ADCF-429E-BF41-86B49A970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BCAD86-3D6E-44B7-BE3B-63D69F60E7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CA486F-350E-4FC1-99EA-EC97743C95CB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565008-F6D8-436F-88D6-C7C765F4FC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68C27-D306-45FE-96CC-C229C44FCC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7BFD40-130F-4F56-86C9-FCB49C2C2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627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sandwell.gov.uk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jpe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gov.uk/school-performance-tables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sandwell.gov.uk/downloads/download/201/parent-guide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93DAAC-ABAA-F075-5896-7A3E36307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background with buildings and text&#10;&#10;Description automatically generated">
            <a:extLst>
              <a:ext uri="{FF2B5EF4-FFF2-40B4-BE49-F238E27FC236}">
                <a16:creationId xmlns:a16="http://schemas.microsoft.com/office/drawing/2014/main" id="{B7A7BF8B-F606-045F-3DA3-F6BF1A033AB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26"/>
          <a:stretch/>
        </p:blipFill>
        <p:spPr>
          <a:xfrm>
            <a:off x="20" y="0"/>
            <a:ext cx="12191980" cy="6856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D707C8-1B9C-91D1-16BB-E47E1E643D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18688"/>
            <a:ext cx="9144000" cy="23876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br>
              <a:rPr lang="en-GB" sz="6000" b="1" dirty="0">
                <a:solidFill>
                  <a:srgbClr val="7030A0"/>
                </a:solidFill>
              </a:rPr>
            </a:br>
            <a:r>
              <a:rPr lang="en-GB" sz="6000" b="1" dirty="0">
                <a:solidFill>
                  <a:schemeClr val="bg1"/>
                </a:solidFill>
              </a:rPr>
              <a:t>Preparing to apply for secondary school</a:t>
            </a:r>
            <a:br>
              <a:rPr lang="en-GB" sz="6000" b="1" dirty="0">
                <a:solidFill>
                  <a:srgbClr val="7030A0"/>
                </a:solidFill>
              </a:rPr>
            </a:br>
            <a:br>
              <a:rPr lang="en-GB" b="1" dirty="0">
                <a:solidFill>
                  <a:schemeClr val="bg1"/>
                </a:solidFill>
                <a:cs typeface="Calibri Light"/>
              </a:rPr>
            </a:br>
            <a:endParaRPr lang="en-GB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819CB-18E9-2890-512A-F4AF682D3C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2400" dirty="0">
              <a:cs typeface="Calibri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106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58"/>
    </mc:Choice>
    <mc:Fallback xmlns="">
      <p:transition spd="slow" advTm="1375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4653178" y="3244335"/>
            <a:ext cx="27120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358" y="-929"/>
            <a:ext cx="10515600" cy="1325563"/>
          </a:xfrm>
        </p:spPr>
        <p:txBody>
          <a:bodyPr/>
          <a:lstStyle/>
          <a:p>
            <a:pPr algn="ctr"/>
            <a:r>
              <a:rPr lang="en-GB" b="1" u="sng" dirty="0">
                <a:solidFill>
                  <a:srgbClr val="7030A0"/>
                </a:solidFill>
              </a:rPr>
              <a:t>Key dates and information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3387" y="1030116"/>
            <a:ext cx="4592330" cy="458670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3400" dirty="0"/>
          </a:p>
          <a:p>
            <a:pPr marL="0" indent="0">
              <a:buNone/>
            </a:pPr>
            <a:r>
              <a:rPr lang="en-GB" sz="3400" b="1" u="sng" dirty="0">
                <a:solidFill>
                  <a:srgbClr val="7030A0"/>
                </a:solidFill>
              </a:rPr>
              <a:t>Applications:</a:t>
            </a:r>
          </a:p>
          <a:p>
            <a:pPr marL="0" indent="0">
              <a:buNone/>
            </a:pPr>
            <a:endParaRPr lang="en-GB" sz="3400" dirty="0"/>
          </a:p>
          <a:p>
            <a:r>
              <a:rPr lang="en-GB" sz="3400" dirty="0"/>
              <a:t>Open: </a:t>
            </a:r>
            <a:r>
              <a:rPr lang="en-GB" sz="3400" b="1" dirty="0"/>
              <a:t>Mid-</a:t>
            </a:r>
            <a:r>
              <a:rPr lang="en-GB" sz="3400" b="1">
                <a:effectLst/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July </a:t>
            </a:r>
            <a:r>
              <a:rPr lang="en-GB" sz="3400" b="1">
                <a:latin typeface="Aptos"/>
                <a:ea typeface="Aptos" panose="020B0004020202020204" pitchFamily="34" charset="0"/>
                <a:cs typeface="Aptos" panose="020B0004020202020204" pitchFamily="34" charset="0"/>
              </a:rPr>
              <a:t>2026</a:t>
            </a:r>
            <a:endParaRPr lang="en-GB" sz="3400" b="1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r>
              <a:rPr lang="en-GB" sz="3400" dirty="0"/>
              <a:t>Closes: </a:t>
            </a:r>
            <a:r>
              <a:rPr lang="en-GB" sz="3400" b="1" dirty="0"/>
              <a:t>31 </a:t>
            </a:r>
            <a:r>
              <a:rPr lang="en-GB" sz="3400" b="1"/>
              <a:t>October 2026</a:t>
            </a:r>
            <a:endParaRPr lang="en-GB" sz="3400" dirty="0"/>
          </a:p>
          <a:p>
            <a:r>
              <a:rPr lang="en-GB" sz="3400"/>
              <a:t>Notification 1</a:t>
            </a:r>
            <a:r>
              <a:rPr lang="en-GB" sz="3400" b="1" dirty="0"/>
              <a:t> March </a:t>
            </a:r>
            <a:r>
              <a:rPr lang="en-GB" sz="3400" b="1"/>
              <a:t>2027</a:t>
            </a:r>
            <a:endParaRPr lang="en-GB" sz="3400" b="1">
              <a:ea typeface="Calibri"/>
              <a:cs typeface="Calibri"/>
            </a:endParaRPr>
          </a:p>
          <a:p>
            <a:endParaRPr lang="en-GB" sz="14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540DD68C-83F3-4606-8BE1-23F9BB324E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9103" y="1523103"/>
            <a:ext cx="6558725" cy="381670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en-GB" sz="1800" b="1" u="sng">
                <a:solidFill>
                  <a:srgbClr val="7030A0"/>
                </a:solidFill>
              </a:rPr>
              <a:t>Some facts:</a:t>
            </a:r>
          </a:p>
          <a:p>
            <a:r>
              <a:rPr lang="en-GB" sz="1800" dirty="0"/>
              <a:t>It is NOT first come first served</a:t>
            </a:r>
          </a:p>
          <a:p>
            <a:r>
              <a:rPr lang="en-GB" sz="1800"/>
              <a:t>Can (and should) apply for up to 6 places. </a:t>
            </a:r>
            <a:endParaRPr lang="en-GB" sz="1800">
              <a:ea typeface="Calibri"/>
              <a:cs typeface="Calibri"/>
            </a:endParaRPr>
          </a:p>
          <a:p>
            <a:r>
              <a:rPr lang="en-GB" sz="1800" dirty="0"/>
              <a:t>Only applying for one school does not make it more likely that you will get a place there. It means that if you do not get a place at that school, the council will choose a school for you because you did not specify a second, third, fourth etc choice of school. .</a:t>
            </a:r>
          </a:p>
          <a:p>
            <a:r>
              <a:rPr lang="en-GB" sz="1800"/>
              <a:t>Apply to the council you live in. This includes if you are </a:t>
            </a:r>
            <a:r>
              <a:rPr lang="en-GB" sz="1800" dirty="0"/>
              <a:t>applying for a school in a neighbouring borough.  </a:t>
            </a:r>
          </a:p>
          <a:p>
            <a:r>
              <a:rPr lang="en-GB" sz="1800" dirty="0"/>
              <a:t>Only list a grammar school as a preference if your child has sat the </a:t>
            </a:r>
            <a:r>
              <a:rPr lang="en-GB" sz="1800"/>
              <a:t>entrance test (results in October 2026). Deadline to register 26 June 2026 4pm.</a:t>
            </a:r>
            <a:endParaRPr lang="en-GB" sz="1800">
              <a:ea typeface="Calibri"/>
              <a:cs typeface="Calibri"/>
            </a:endParaRPr>
          </a:p>
          <a:p>
            <a:r>
              <a:rPr lang="en-GB" sz="1800" dirty="0">
                <a:solidFill>
                  <a:srgbClr val="FF0000"/>
                </a:solidFill>
              </a:rPr>
              <a:t>Form cannot be changed once submitted.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13A80C15-28F5-8875-56C4-74553970CA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799"/>
          <a:stretch>
            <a:fillRect/>
          </a:stretch>
        </p:blipFill>
        <p:spPr>
          <a:xfrm>
            <a:off x="0" y="5827884"/>
            <a:ext cx="12192000" cy="1110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16296"/>
      </p:ext>
    </p:extLst>
  </p:cSld>
  <p:clrMapOvr>
    <a:masterClrMapping/>
  </p:clrMapOvr>
  <p:transition spd="slow" advTm="275027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424" y="-33238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How to apply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6245" y="542297"/>
            <a:ext cx="5181600" cy="4586702"/>
          </a:xfrm>
        </p:spPr>
        <p:txBody>
          <a:bodyPr>
            <a:normAutofit lnSpcReduction="10000"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5E9EF7B3-706D-4579-802C-65B84770FE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24" y="1216739"/>
            <a:ext cx="11734800" cy="4535805"/>
          </a:xfrm>
        </p:spPr>
        <p:txBody>
          <a:bodyPr>
            <a:normAutofit lnSpcReduction="10000"/>
          </a:bodyPr>
          <a:lstStyle/>
          <a:p>
            <a:r>
              <a:rPr lang="en-GB" sz="3200" dirty="0"/>
              <a:t>Check the admissions policy for each school </a:t>
            </a:r>
          </a:p>
          <a:p>
            <a:r>
              <a:rPr lang="en-GB" sz="3200" dirty="0"/>
              <a:t>Available via each school’s website (check policies section)</a:t>
            </a:r>
          </a:p>
          <a:p>
            <a:r>
              <a:rPr lang="en-GB" sz="3200" dirty="0"/>
              <a:t>Check if your child meets the criteria (for example: EHCP, siblings, distance)</a:t>
            </a:r>
          </a:p>
          <a:p>
            <a:r>
              <a:rPr lang="en-GB" sz="3200" dirty="0"/>
              <a:t>Not all schools offer sibling places and distance criteria varies</a:t>
            </a:r>
          </a:p>
          <a:p>
            <a:r>
              <a:rPr lang="en-GB" sz="3200" dirty="0"/>
              <a:t>Look out for any additional requirements</a:t>
            </a:r>
          </a:p>
          <a:p>
            <a:r>
              <a:rPr lang="en-GB" sz="3200" dirty="0"/>
              <a:t>For example: Sandwell Academy, Shireland Collegiate Academy and West Bromwich Collegiate require your child to sit a non-verbal reasoning test after applications are submitted</a:t>
            </a:r>
          </a:p>
          <a:p>
            <a:pPr marL="0" indent="0">
              <a:buNone/>
            </a:pPr>
            <a:endParaRPr lang="en-GB" sz="32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9EFE19A-F3D6-4D80-0CAE-471B3D9A637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799"/>
          <a:stretch>
            <a:fillRect/>
          </a:stretch>
        </p:blipFill>
        <p:spPr>
          <a:xfrm>
            <a:off x="0" y="5676957"/>
            <a:ext cx="12192000" cy="127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32303"/>
      </p:ext>
    </p:extLst>
  </p:cSld>
  <p:clrMapOvr>
    <a:masterClrMapping/>
  </p:clrMapOvr>
  <p:transition spd="slow" advTm="106104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5184-0201-F708-DC1D-5028E0CA4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D2C8C8B-738F-84DE-7899-AA1BB02AC75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96516" y="140491"/>
            <a:ext cx="11046994" cy="65685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F67CD32-BAF3-5964-ED57-CE9F9C6A83B1}"/>
              </a:ext>
            </a:extLst>
          </p:cNvPr>
          <p:cNvSpPr txBox="1"/>
          <p:nvPr/>
        </p:nvSpPr>
        <p:spPr>
          <a:xfrm>
            <a:off x="8191500" y="6517105"/>
            <a:ext cx="6096000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 dirty="0">
                <a:solidFill>
                  <a:srgbClr val="0070C0"/>
                </a:solidFill>
              </a:rPr>
              <a:t>https://www.sandwell.gov.uk/downloads/download/203/secondary-statistics</a:t>
            </a:r>
          </a:p>
          <a:p>
            <a:pPr algn="ctr"/>
            <a:endParaRPr lang="en-GB" sz="1600" dirty="0">
              <a:ea typeface="Calibri"/>
              <a:cs typeface="Calibri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668952D-9E74-196A-131D-CF8AA4232CB2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9359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452"/>
    </mc:Choice>
    <mc:Fallback xmlns="">
      <p:transition spd="slow" advTm="107452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62B3-5BE1-D867-FC5D-81CF91079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Content Placeholder 7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DD9B0A20-A8D6-1D6C-37A6-B3A6C7EB804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 r="193"/>
          <a:stretch>
            <a:fillRect/>
          </a:stretch>
        </p:blipFill>
        <p:spPr>
          <a:xfrm>
            <a:off x="231183" y="330523"/>
            <a:ext cx="11719611" cy="6398727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91C6662-9999-02BF-B771-AFEB599DE6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980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490" y="148882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How to apply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6245" y="542297"/>
            <a:ext cx="5181600" cy="4586702"/>
          </a:xfrm>
        </p:spPr>
        <p:txBody>
          <a:bodyPr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DEF0347C-563C-417A-875E-21E5E6DF2603}"/>
              </a:ext>
            </a:extLst>
          </p:cNvPr>
          <p:cNvSpPr txBox="1">
            <a:spLocks/>
          </p:cNvSpPr>
          <p:nvPr/>
        </p:nvSpPr>
        <p:spPr>
          <a:xfrm>
            <a:off x="437147" y="1314698"/>
            <a:ext cx="6539847" cy="477544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400" dirty="0">
                <a:ea typeface="Calibri"/>
                <a:cs typeface="Calibri"/>
                <a:hlinkClick r:id="rId2"/>
              </a:rPr>
              <a:t>www.sandwell.gov.uk</a:t>
            </a:r>
            <a:endParaRPr lang="en-GB" sz="2400">
              <a:ea typeface="Calibri" panose="020F0502020204030204"/>
              <a:cs typeface="Calibri" panose="020F0502020204030204"/>
            </a:endParaRPr>
          </a:p>
          <a:p>
            <a:r>
              <a:rPr lang="en-GB" sz="2400">
                <a:ea typeface="Calibri" panose="020F0502020204030204"/>
                <a:cs typeface="Calibri" panose="020F0502020204030204"/>
              </a:rPr>
              <a:t>Click – Schools and education</a:t>
            </a:r>
          </a:p>
          <a:p>
            <a:r>
              <a:rPr lang="en-GB" sz="2400">
                <a:ea typeface="Calibri" panose="020F0502020204030204"/>
                <a:cs typeface="Calibri" panose="020F0502020204030204"/>
              </a:rPr>
              <a:t>Click – School admissions</a:t>
            </a:r>
          </a:p>
          <a:p>
            <a:r>
              <a:rPr lang="en-GB" sz="2400">
                <a:ea typeface="Calibri" panose="020F0502020204030204"/>
                <a:cs typeface="Calibri" panose="020F0502020204030204"/>
              </a:rPr>
              <a:t>Click – Apply for a school place</a:t>
            </a:r>
          </a:p>
          <a:p>
            <a:r>
              <a:rPr lang="en-GB" sz="2400">
                <a:ea typeface="Calibri" panose="020F0502020204030204"/>
                <a:cs typeface="Calibri" panose="020F0502020204030204"/>
              </a:rPr>
              <a:t>Click – Parent Portal</a:t>
            </a:r>
          </a:p>
          <a:p>
            <a:r>
              <a:rPr lang="en-GB" sz="2400"/>
              <a:t>Account requires an email address to                             set up / log </a:t>
            </a:r>
            <a:r>
              <a:rPr lang="en-GB" sz="2400" dirty="0"/>
              <a:t>in</a:t>
            </a:r>
            <a:endParaRPr lang="en-GB" sz="2400">
              <a:ea typeface="Calibri"/>
              <a:cs typeface="Calibri"/>
            </a:endParaRPr>
          </a:p>
          <a:p>
            <a:r>
              <a:rPr lang="en-GB" sz="2400"/>
              <a:t>Enter parent details, child details, add                        one </a:t>
            </a:r>
            <a:r>
              <a:rPr lang="en-GB" sz="2400" dirty="0"/>
              <a:t>school at a time</a:t>
            </a:r>
            <a:endParaRPr lang="en-GB" sz="2400">
              <a:ea typeface="Calibri"/>
              <a:cs typeface="Calibri"/>
            </a:endParaRPr>
          </a:p>
          <a:p>
            <a:r>
              <a:rPr lang="en-GB" sz="2400" dirty="0"/>
              <a:t>DO NOT submit until you are 100% sure.</a:t>
            </a:r>
            <a:endParaRPr lang="en-GB" sz="24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GB" sz="2400" dirty="0"/>
          </a:p>
          <a:p>
            <a:endParaRPr lang="en-GB" sz="2400" dirty="0"/>
          </a:p>
          <a:p>
            <a:endParaRPr lang="en-GB" sz="2400" dirty="0"/>
          </a:p>
          <a:p>
            <a:endParaRPr lang="en-GB" sz="2400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74B27065-CA8D-F8D4-EB6D-B480171D35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752588"/>
            <a:ext cx="12141869" cy="1135345"/>
          </a:xfrm>
          <a:prstGeom prst="rect">
            <a:avLst/>
          </a:prstGeom>
        </p:spPr>
      </p:pic>
      <p:pic>
        <p:nvPicPr>
          <p:cNvPr id="3" name="Picture 2" descr="A screenshot of a login page&#10;&#10;AI-generated content may be incorrect.">
            <a:extLst>
              <a:ext uri="{FF2B5EF4-FFF2-40B4-BE49-F238E27FC236}">
                <a16:creationId xmlns:a16="http://schemas.microsoft.com/office/drawing/2014/main" id="{12DA33A9-1628-D7E9-0948-6750CD57BE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384" r="40"/>
          <a:stretch>
            <a:fillRect/>
          </a:stretch>
        </p:blipFill>
        <p:spPr>
          <a:xfrm>
            <a:off x="5646555" y="1006439"/>
            <a:ext cx="6497960" cy="4234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468692"/>
      </p:ext>
    </p:extLst>
  </p:cSld>
  <p:clrMapOvr>
    <a:masterClrMapping/>
  </p:clrMapOvr>
  <p:transition spd="slow" advTm="64952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863" y="0"/>
            <a:ext cx="10515600" cy="1325563"/>
          </a:xfrm>
        </p:spPr>
        <p:txBody>
          <a:bodyPr>
            <a:normAutofit/>
          </a:bodyPr>
          <a:lstStyle/>
          <a:p>
            <a:r>
              <a:rPr lang="en-GB" sz="4000" b="1" u="sng" dirty="0">
                <a:solidFill>
                  <a:srgbClr val="7030A0"/>
                </a:solidFill>
              </a:rPr>
              <a:t>Sandwell schools with additional application forms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86245" y="542297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E74EFE59-D17B-4EF8-99F1-650A623D3423}"/>
              </a:ext>
            </a:extLst>
          </p:cNvPr>
          <p:cNvSpPr txBox="1">
            <a:spLocks/>
          </p:cNvSpPr>
          <p:nvPr/>
        </p:nvSpPr>
        <p:spPr>
          <a:xfrm>
            <a:off x="851263" y="1253331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b="1" u="sng" dirty="0"/>
              <a:t>Aptitude:</a:t>
            </a:r>
          </a:p>
          <a:p>
            <a:r>
              <a:rPr lang="en-GB" dirty="0"/>
              <a:t>George Salter (Arts Aptitude)</a:t>
            </a:r>
          </a:p>
          <a:p>
            <a:r>
              <a:rPr lang="en-GB" dirty="0" err="1"/>
              <a:t>Shireland</a:t>
            </a:r>
            <a:r>
              <a:rPr lang="en-GB" dirty="0"/>
              <a:t> Collegiate Academy (Arts Aptitude)</a:t>
            </a:r>
          </a:p>
          <a:p>
            <a:r>
              <a:rPr lang="en-GB" dirty="0"/>
              <a:t>Wood Green Academy (Sporting Aptitude)</a:t>
            </a:r>
          </a:p>
          <a:p>
            <a:r>
              <a:rPr lang="en-GB" dirty="0"/>
              <a:t>Sandwell Academy (Sporting Aptitude)</a:t>
            </a:r>
          </a:p>
          <a:p>
            <a:r>
              <a:rPr lang="en-GB" dirty="0" err="1"/>
              <a:t>Shireland</a:t>
            </a:r>
            <a:r>
              <a:rPr lang="en-GB" dirty="0"/>
              <a:t> CBSO (Musical Aptitude)</a:t>
            </a:r>
          </a:p>
          <a:p>
            <a:r>
              <a:rPr lang="en-GB" dirty="0"/>
              <a:t>Windsor Olympus (Sporting Aptitude)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b="1" u="sng" dirty="0"/>
              <a:t>Denominational grounds</a:t>
            </a:r>
          </a:p>
          <a:p>
            <a:r>
              <a:rPr lang="en-GB" dirty="0"/>
              <a:t>Stuart Bathurst Catholic High School </a:t>
            </a:r>
          </a:p>
          <a:p>
            <a:endParaRPr lang="en-GB" dirty="0"/>
          </a:p>
        </p:txBody>
      </p:sp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0D10F6B8-8224-4984-84DD-9B814FE192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245" y="1253331"/>
            <a:ext cx="51816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b="1" u="sng" dirty="0"/>
              <a:t>Medical grounds:</a:t>
            </a:r>
          </a:p>
          <a:p>
            <a:r>
              <a:rPr lang="en-GB" dirty="0"/>
              <a:t>Holly Lodge High School</a:t>
            </a:r>
          </a:p>
          <a:p>
            <a:r>
              <a:rPr lang="en-GB" dirty="0"/>
              <a:t>Oldbury Academy</a:t>
            </a:r>
          </a:p>
          <a:p>
            <a:r>
              <a:rPr lang="en-GB" dirty="0"/>
              <a:t>Ormiston Community Sandwell Academy</a:t>
            </a:r>
          </a:p>
          <a:p>
            <a:r>
              <a:rPr lang="en-GB" dirty="0"/>
              <a:t>Ormiston Forge Academy</a:t>
            </a:r>
          </a:p>
          <a:p>
            <a:r>
              <a:rPr lang="en-GB" dirty="0" err="1"/>
              <a:t>Perryfields</a:t>
            </a:r>
            <a:r>
              <a:rPr lang="en-GB" dirty="0"/>
              <a:t> Academy</a:t>
            </a:r>
          </a:p>
          <a:p>
            <a:r>
              <a:rPr lang="en-GB" dirty="0"/>
              <a:t>The Phoenix School</a:t>
            </a:r>
          </a:p>
          <a:p>
            <a:r>
              <a:rPr lang="en-GB" dirty="0" err="1"/>
              <a:t>Wodensborough</a:t>
            </a:r>
            <a:r>
              <a:rPr lang="en-GB" dirty="0"/>
              <a:t> Ormiston Academy</a:t>
            </a:r>
          </a:p>
          <a:p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D6F11D-C5BC-69CC-4CE8-35F4B7493413}"/>
              </a:ext>
            </a:extLst>
          </p:cNvPr>
          <p:cNvSpPr txBox="1"/>
          <p:nvPr/>
        </p:nvSpPr>
        <p:spPr>
          <a:xfrm>
            <a:off x="745162" y="5741635"/>
            <a:ext cx="10426337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b="1" dirty="0">
                <a:solidFill>
                  <a:srgbClr val="7030A0"/>
                </a:solidFill>
              </a:rPr>
              <a:t>Deadlines for additional forms can be as early as September. Additional forms go directly to the school. You must also complete the usual online application form to the council. </a:t>
            </a:r>
            <a:endParaRPr lang="en-GB" sz="2000" b="1" dirty="0">
              <a:solidFill>
                <a:srgbClr val="7030A0"/>
              </a:solidFill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CEF3D-3AFC-DF58-9CC4-E06122138245}"/>
              </a:ext>
            </a:extLst>
          </p:cNvPr>
          <p:cNvSpPr txBox="1"/>
          <p:nvPr/>
        </p:nvSpPr>
        <p:spPr>
          <a:xfrm>
            <a:off x="4899949" y="6534873"/>
            <a:ext cx="8150506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solidFill>
                  <a:srgbClr val="0070C0"/>
                </a:solidFill>
              </a:rPr>
              <a:t>https://www.sandwell.gov.uk/school-admissions/applying-secondary-school</a:t>
            </a:r>
          </a:p>
          <a:p>
            <a:pPr algn="ctr"/>
            <a:endParaRPr lang="en-GB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036822"/>
      </p:ext>
    </p:extLst>
  </p:cSld>
  <p:clrMapOvr>
    <a:masterClrMapping/>
  </p:clrMapOvr>
  <p:transition spd="slow" advTm="92094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F5E70-58BE-4971-8259-1CBE8752E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Appealing a school place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6349-CC02-46A2-B9F2-99EF4C7D0E7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GB" b="1" dirty="0">
                <a:solidFill>
                  <a:srgbClr val="7030A0"/>
                </a:solidFill>
              </a:rPr>
              <a:t>If you do not get the school you wanted: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Accept the place you have been given, even if it is not the school you want.</a:t>
            </a:r>
          </a:p>
          <a:p>
            <a:endParaRPr lang="en-GB" dirty="0"/>
          </a:p>
          <a:p>
            <a:r>
              <a:rPr lang="en-GB" dirty="0"/>
              <a:t>Download, complete and post appeals form (sandwell.gov.uk) </a:t>
            </a:r>
          </a:p>
          <a:p>
            <a:endParaRPr lang="en-GB" b="1" dirty="0"/>
          </a:p>
          <a:p>
            <a:r>
              <a:rPr lang="en-GB" b="1" dirty="0">
                <a:solidFill>
                  <a:srgbClr val="7030A0"/>
                </a:solidFill>
              </a:rPr>
              <a:t>or</a:t>
            </a:r>
            <a:r>
              <a:rPr lang="en-GB" dirty="0"/>
              <a:t> appeal the decision online (My Sandwell)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D5F109-571C-4819-AA72-3599A2CC96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65360" y="2832492"/>
            <a:ext cx="5181600" cy="4351338"/>
          </a:xfrm>
        </p:spPr>
        <p:txBody>
          <a:bodyPr>
            <a:normAutofit fontScale="92500" lnSpcReduction="20000"/>
          </a:bodyPr>
          <a:lstStyle/>
          <a:p>
            <a:r>
              <a:rPr lang="en-GB" dirty="0"/>
              <a:t>You can only appeal for a place at a school that you put on your preference list</a:t>
            </a:r>
          </a:p>
          <a:p>
            <a:endParaRPr lang="en-GB" dirty="0"/>
          </a:p>
          <a:p>
            <a:r>
              <a:rPr lang="en-GB" dirty="0"/>
              <a:t>To appeal for Sandwell Academy, contact them directly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To appeal for a school outside of Sandwell you will need to contact the relevant local authority</a:t>
            </a:r>
          </a:p>
        </p:txBody>
      </p:sp>
    </p:spTree>
    <p:extLst>
      <p:ext uri="{BB962C8B-B14F-4D97-AF65-F5344CB8AC3E}">
        <p14:creationId xmlns:p14="http://schemas.microsoft.com/office/powerpoint/2010/main" val="3951696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677"/>
    </mc:Choice>
    <mc:Fallback xmlns="">
      <p:transition spd="slow" advTm="11467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9F280-39C9-9515-AD98-F37D5FE7D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Content Placeholder 4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248554C7-654F-A34A-AED7-DD35AF1ED67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43682" y="362157"/>
            <a:ext cx="11535904" cy="6494182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30ADAF-977B-E5FE-FE2D-1CDA4979D2A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7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EEA672-58FA-87B4-0FE8-38C1A9CD0A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olorful background with buildings and text&#10;&#10;Description automatically generated">
            <a:extLst>
              <a:ext uri="{FF2B5EF4-FFF2-40B4-BE49-F238E27FC236}">
                <a16:creationId xmlns:a16="http://schemas.microsoft.com/office/drawing/2014/main" id="{C8F98875-5B5E-D788-391A-7F34424C425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126"/>
          <a:stretch/>
        </p:blipFill>
        <p:spPr>
          <a:xfrm>
            <a:off x="0" y="1282"/>
            <a:ext cx="12191980" cy="685671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5529609-D546-B203-56BC-F39F4986FF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7245" y="2683259"/>
            <a:ext cx="9144000" cy="2387600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en-GB" sz="6000" b="1" dirty="0">
                <a:solidFill>
                  <a:schemeClr val="bg1"/>
                </a:solidFill>
              </a:rPr>
              <a:t>Hints and tips</a:t>
            </a:r>
            <a:br>
              <a:rPr lang="en-GB" sz="6000" b="1" dirty="0">
                <a:solidFill>
                  <a:schemeClr val="bg1"/>
                </a:solidFill>
              </a:rPr>
            </a:br>
            <a:br>
              <a:rPr lang="en-GB" b="1" dirty="0">
                <a:solidFill>
                  <a:schemeClr val="bg1"/>
                </a:solidFill>
                <a:cs typeface="Calibri Light"/>
              </a:rPr>
            </a:br>
            <a:endParaRPr lang="en-GB" dirty="0">
              <a:solidFill>
                <a:schemeClr val="bg1"/>
              </a:solidFill>
              <a:cs typeface="Calibri Ligh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5F7478-FF39-BAC2-19CB-D6EDF63452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GB" sz="2400" dirty="0">
              <a:cs typeface="Calibri"/>
            </a:endParaRP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429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319"/>
    </mc:Choice>
    <mc:Fallback xmlns="">
      <p:transition spd="slow" advTm="21319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" y="-48320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to look for in a school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1812" y="850033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E9CF3AF-5826-403E-A553-5A7D969D4AB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914400" y="1467522"/>
            <a:ext cx="5181600" cy="345612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1C1170A9-422E-ED1A-8DE4-58493AEA84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532010"/>
            <a:ext cx="12192000" cy="14060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4C0184-7B77-08DB-1E56-529229051445}"/>
              </a:ext>
            </a:extLst>
          </p:cNvPr>
          <p:cNvSpPr txBox="1"/>
          <p:nvPr/>
        </p:nvSpPr>
        <p:spPr>
          <a:xfrm>
            <a:off x="6922008" y="2155986"/>
            <a:ext cx="49926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Open days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Open evenings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Tours</a:t>
            </a:r>
          </a:p>
        </p:txBody>
      </p:sp>
    </p:spTree>
    <p:extLst>
      <p:ext uri="{BB962C8B-B14F-4D97-AF65-F5344CB8AC3E}">
        <p14:creationId xmlns:p14="http://schemas.microsoft.com/office/powerpoint/2010/main" val="3812220502"/>
      </p:ext>
    </p:extLst>
  </p:cSld>
  <p:clrMapOvr>
    <a:masterClrMapping/>
  </p:clrMapOvr>
  <p:transition spd="slow" advTm="71514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to look for in a school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4CAC7-E605-403B-B81A-52FACBE775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2"/>
            <a:ext cx="5157787" cy="3559729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66AF50AB-C657-4B73-9443-1CBD03CAC36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3418681" y="1690688"/>
            <a:ext cx="5157787" cy="3851713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089B2448-4779-257C-174E-E534275E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532010"/>
            <a:ext cx="12192000" cy="140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263196"/>
      </p:ext>
    </p:extLst>
  </p:cSld>
  <p:clrMapOvr>
    <a:masterClrMapping/>
  </p:clrMapOvr>
  <p:transition spd="slow" advTm="52669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to look for in a school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0261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CEACE5-BC4D-4023-9EC2-29A0CC7F60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695" y="1992693"/>
            <a:ext cx="3027947" cy="25032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BA5D06-D69A-46C5-8541-EBA908D2C8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08" y="1992693"/>
            <a:ext cx="3671162" cy="25032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52FD81E-708F-4A77-9C43-E30A66813B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9136" y="1992693"/>
            <a:ext cx="3815762" cy="2548509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07328A6E-7914-FE25-A58F-99AA3664014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10799"/>
          <a:stretch>
            <a:fillRect/>
          </a:stretch>
        </p:blipFill>
        <p:spPr>
          <a:xfrm>
            <a:off x="0" y="5691126"/>
            <a:ext cx="12192000" cy="12469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E364C15-FD3D-8F87-2167-34E4274F7FA4}"/>
              </a:ext>
            </a:extLst>
          </p:cNvPr>
          <p:cNvSpPr txBox="1"/>
          <p:nvPr/>
        </p:nvSpPr>
        <p:spPr>
          <a:xfrm>
            <a:off x="4221073" y="4808817"/>
            <a:ext cx="49926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Practicalities </a:t>
            </a:r>
          </a:p>
        </p:txBody>
      </p:sp>
    </p:spTree>
    <p:extLst>
      <p:ext uri="{BB962C8B-B14F-4D97-AF65-F5344CB8AC3E}">
        <p14:creationId xmlns:p14="http://schemas.microsoft.com/office/powerpoint/2010/main" val="3083553596"/>
      </p:ext>
    </p:extLst>
  </p:cSld>
  <p:clrMapOvr>
    <a:masterClrMapping/>
  </p:clrMapOvr>
  <p:transition spd="slow" advTm="4385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864" y="363949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to look for in a school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90261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2FCCCD5-5CEA-4118-8C24-AC7B1872C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593" y="1698990"/>
            <a:ext cx="3167637" cy="34600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B7FD397-26A2-481D-800D-BA3603A5B6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7619" y="1698990"/>
            <a:ext cx="4919576" cy="346002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99D09168-D720-D222-EBC9-0A8DAE636E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10799"/>
          <a:stretch>
            <a:fillRect/>
          </a:stretch>
        </p:blipFill>
        <p:spPr>
          <a:xfrm>
            <a:off x="0" y="5532010"/>
            <a:ext cx="12192000" cy="1406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109202-ED1D-6CF5-C9AC-F5478D6310AF}"/>
              </a:ext>
            </a:extLst>
          </p:cNvPr>
          <p:cNvSpPr txBox="1"/>
          <p:nvPr/>
        </p:nvSpPr>
        <p:spPr>
          <a:xfrm>
            <a:off x="8999460" y="2120950"/>
            <a:ext cx="294260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Pastoral staff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Form Tutor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Transition lead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Head of Year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SENDCO</a:t>
            </a:r>
          </a:p>
        </p:txBody>
      </p:sp>
    </p:spTree>
    <p:extLst>
      <p:ext uri="{BB962C8B-B14F-4D97-AF65-F5344CB8AC3E}">
        <p14:creationId xmlns:p14="http://schemas.microsoft.com/office/powerpoint/2010/main" val="1264435282"/>
      </p:ext>
    </p:extLst>
  </p:cSld>
  <p:clrMapOvr>
    <a:masterClrMapping/>
  </p:clrMapOvr>
  <p:transition spd="slow" advTm="126514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576" y="-29984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else to consider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29263" y="975719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FEBB5B-EE4B-45C0-B844-C7B4B1987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823" y="1419034"/>
            <a:ext cx="4533473" cy="399823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16BC895-FB66-4C37-9F9D-0F58359466F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540719"/>
            <a:ext cx="12192000" cy="140605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4D15E-FDDA-30FA-629F-F02AECE7A35A}"/>
              </a:ext>
            </a:extLst>
          </p:cNvPr>
          <p:cNvSpPr txBox="1"/>
          <p:nvPr/>
        </p:nvSpPr>
        <p:spPr>
          <a:xfrm>
            <a:off x="6537960" y="2155986"/>
            <a:ext cx="53766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3600" dirty="0"/>
              <a:t>Performance tables </a:t>
            </a:r>
          </a:p>
          <a:p>
            <a:r>
              <a:rPr lang="en-GB" sz="2000" dirty="0">
                <a:solidFill>
                  <a:srgbClr val="7030A0"/>
                </a:solidFill>
                <a:hlinkClick r:id="rId4"/>
              </a:rPr>
              <a:t>https://www.gov.uk/school-performance-tables</a:t>
            </a:r>
            <a:r>
              <a:rPr lang="en-GB" sz="2000" dirty="0">
                <a:solidFill>
                  <a:srgbClr val="7030A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929604"/>
      </p:ext>
    </p:extLst>
  </p:cSld>
  <p:clrMapOvr>
    <a:masterClrMapping/>
  </p:clrMapOvr>
  <p:transition spd="slow" advTm="69402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EE160855-6CAB-4B13-A644-F03DD16A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136" y="429"/>
            <a:ext cx="10515600" cy="1325563"/>
          </a:xfrm>
        </p:spPr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What to look for in a school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29B6C-BB39-495B-84DD-78897A546B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61812" y="771655"/>
            <a:ext cx="5181600" cy="4586702"/>
          </a:xfrm>
        </p:spPr>
        <p:txBody>
          <a:bodyPr/>
          <a:lstStyle/>
          <a:p>
            <a:endParaRPr lang="en-GB" dirty="0"/>
          </a:p>
          <a:p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55E8347-AE2C-4A6A-A71C-D1BBDF904F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160" y="1325992"/>
            <a:ext cx="5820072" cy="388198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CD4E532-D20A-1601-180E-B331E02A357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532010"/>
            <a:ext cx="12192000" cy="14060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BEE6E1-5599-83F6-15C7-D9E813481455}"/>
              </a:ext>
            </a:extLst>
          </p:cNvPr>
          <p:cNvSpPr txBox="1"/>
          <p:nvPr/>
        </p:nvSpPr>
        <p:spPr>
          <a:xfrm>
            <a:off x="7192300" y="1650022"/>
            <a:ext cx="4569954" cy="267765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Enrichment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/>
              <a:t>School</a:t>
            </a:r>
            <a:r>
              <a:rPr lang="en-GB" sz="2800" dirty="0"/>
              <a:t> teams and clubs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Curriculum subjects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Personal development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Skills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Career information</a:t>
            </a:r>
          </a:p>
        </p:txBody>
      </p:sp>
    </p:spTree>
    <p:extLst>
      <p:ext uri="{BB962C8B-B14F-4D97-AF65-F5344CB8AC3E}">
        <p14:creationId xmlns:p14="http://schemas.microsoft.com/office/powerpoint/2010/main" val="3468891281"/>
      </p:ext>
    </p:extLst>
  </p:cSld>
  <p:clrMapOvr>
    <a:masterClrMapping/>
  </p:clrMapOvr>
  <p:transition spd="slow" advTm="114636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C263AF-2A11-FA49-EEF8-16B396AC2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A2386-9AC3-5A0B-74C2-8198A5963E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For more details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B192F-D10A-9894-63E3-B573A20D9B9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Sandwell School </a:t>
            </a:r>
            <a:r>
              <a:rPr lang="en-GB" dirty="0"/>
              <a:t>Admissions Booklet available on the </a:t>
            </a:r>
            <a:r>
              <a:rPr lang="en-GB" u="sng" dirty="0">
                <a:solidFill>
                  <a:srgbClr val="0070C0"/>
                </a:solidFill>
              </a:rPr>
              <a:t>sandwell.gov.uk </a:t>
            </a:r>
            <a:r>
              <a:rPr lang="en-GB" dirty="0"/>
              <a:t> website:</a:t>
            </a:r>
          </a:p>
          <a:p>
            <a:r>
              <a:rPr lang="en-GB" dirty="0">
                <a:hlinkClick r:id="rId2"/>
              </a:rPr>
              <a:t>https://www.sandwell.gov.uk/downloads/download/201/parent-guide</a:t>
            </a:r>
            <a:r>
              <a:rPr lang="en-GB" dirty="0"/>
              <a:t>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F33973F-FFF3-CAED-5C39-67DA907E5C8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064DB9-117F-30D1-D8F8-230B5DE06C7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5113" t="26620" r="45646" b="9931"/>
          <a:stretch/>
        </p:blipFill>
        <p:spPr>
          <a:xfrm>
            <a:off x="6341295" y="365125"/>
            <a:ext cx="4843409" cy="5911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45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68"/>
    </mc:Choice>
    <mc:Fallback xmlns="">
      <p:transition spd="slow" advTm="29868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4F426C-4783-4B30-B335-42BDBF9418DB}"/>
              </a:ext>
            </a:extLst>
          </p:cNvPr>
          <p:cNvSpPr/>
          <p:nvPr/>
        </p:nvSpPr>
        <p:spPr>
          <a:xfrm>
            <a:off x="3027947" y="3244335"/>
            <a:ext cx="6449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                           </a:t>
            </a:r>
            <a:endParaRPr lang="en-GB" sz="2400" dirty="0"/>
          </a:p>
        </p:txBody>
      </p:sp>
      <p:pic>
        <p:nvPicPr>
          <p:cNvPr id="9218" name="Picture 2" descr="Clear Light Bulb Placed on Chalkboard">
            <a:extLst>
              <a:ext uri="{FF2B5EF4-FFF2-40B4-BE49-F238E27FC236}">
                <a16:creationId xmlns:a16="http://schemas.microsoft.com/office/drawing/2014/main" id="{3FF6AAAD-1EF7-46A5-9576-0175F3A6D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559" y="886848"/>
            <a:ext cx="5641718" cy="3926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1433228C-C98F-423B-9988-8103353ED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u="sng" dirty="0">
                <a:solidFill>
                  <a:srgbClr val="7030A0"/>
                </a:solidFill>
              </a:rPr>
              <a:t>Questions</a:t>
            </a:r>
            <a:endParaRPr lang="en-GB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B2F8611B-609E-D41E-9509-BDC4ACB0FA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799"/>
          <a:stretch>
            <a:fillRect/>
          </a:stretch>
        </p:blipFill>
        <p:spPr>
          <a:xfrm>
            <a:off x="0" y="5532010"/>
            <a:ext cx="12192000" cy="140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01765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8A9B01B82A40E4CA03B9AFA05B9B37E" ma:contentTypeVersion="15" ma:contentTypeDescription="Create a new document." ma:contentTypeScope="" ma:versionID="7914c14f2b06a29fcc1e9cbef67f5ff4">
  <xsd:schema xmlns:xsd="http://www.w3.org/2001/XMLSchema" xmlns:xs="http://www.w3.org/2001/XMLSchema" xmlns:p="http://schemas.microsoft.com/office/2006/metadata/properties" xmlns:ns3="5d73e4c8-c4c8-4017-b519-4b46c9bc5457" xmlns:ns4="1b461c0f-fd1a-4555-a667-4d03b4a3a7a4" targetNamespace="http://schemas.microsoft.com/office/2006/metadata/properties" ma:root="true" ma:fieldsID="eb77c69eb2f5a8c66e593f0c9661d34a" ns3:_="" ns4:_="">
    <xsd:import namespace="5d73e4c8-c4c8-4017-b519-4b46c9bc5457"/>
    <xsd:import namespace="1b461c0f-fd1a-4555-a667-4d03b4a3a7a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System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73e4c8-c4c8-4017-b519-4b46c9bc545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61c0f-fd1a-4555-a667-4d03b4a3a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d73e4c8-c4c8-4017-b519-4b46c9bc5457" xsi:nil="true"/>
  </documentManagement>
</p:properties>
</file>

<file path=customXml/itemProps1.xml><?xml version="1.0" encoding="utf-8"?>
<ds:datastoreItem xmlns:ds="http://schemas.openxmlformats.org/officeDocument/2006/customXml" ds:itemID="{522779C5-BDA6-44C1-8BB4-E7B8A6F1F83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52B03F-A3DA-49D1-AF38-5A07A563E6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d73e4c8-c4c8-4017-b519-4b46c9bc5457"/>
    <ds:schemaRef ds:uri="1b461c0f-fd1a-4555-a667-4d03b4a3a7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CE8E72-8FD2-46F1-AF70-94E3DB271C4D}">
  <ds:schemaRefs>
    <ds:schemaRef ds:uri="http://purl.org/dc/elements/1.1/"/>
    <ds:schemaRef ds:uri="http://schemas.microsoft.com/office/2006/documentManagement/types"/>
    <ds:schemaRef ds:uri="5d73e4c8-c4c8-4017-b519-4b46c9bc5457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1b461c0f-fd1a-4555-a667-4d03b4a3a7a4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17508</TotalTime>
  <Words>676</Words>
  <Application>Microsoft Office PowerPoint</Application>
  <PresentationFormat>Widescreen</PresentationFormat>
  <Paragraphs>108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Aptos</vt:lpstr>
      <vt:lpstr>Arial</vt:lpstr>
      <vt:lpstr>Calibri</vt:lpstr>
      <vt:lpstr>Calibri Light</vt:lpstr>
      <vt:lpstr>Office Theme</vt:lpstr>
      <vt:lpstr> Preparing to apply for secondary school  </vt:lpstr>
      <vt:lpstr>Key dates and information</vt:lpstr>
      <vt:lpstr>How to apply</vt:lpstr>
      <vt:lpstr>PowerPoint Presentation</vt:lpstr>
      <vt:lpstr>PowerPoint Presentation</vt:lpstr>
      <vt:lpstr>How to apply</vt:lpstr>
      <vt:lpstr>Sandwell schools with additional application forms</vt:lpstr>
      <vt:lpstr>Appealing a school place</vt:lpstr>
      <vt:lpstr>PowerPoint Presentation</vt:lpstr>
      <vt:lpstr>Hints and tips  </vt:lpstr>
      <vt:lpstr>What to look for in a school</vt:lpstr>
      <vt:lpstr>What to look for in a school</vt:lpstr>
      <vt:lpstr>What to look for in a school</vt:lpstr>
      <vt:lpstr>What to look for in a school</vt:lpstr>
      <vt:lpstr>What else to consider</vt:lpstr>
      <vt:lpstr>What to look for in a school</vt:lpstr>
      <vt:lpstr>For more details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Martyn Roberts</dc:creator>
  <cp:lastModifiedBy>Laura Binsley</cp:lastModifiedBy>
  <cp:revision>182</cp:revision>
  <dcterms:created xsi:type="dcterms:W3CDTF">2019-09-20T14:01:48Z</dcterms:created>
  <dcterms:modified xsi:type="dcterms:W3CDTF">2026-09-07T08:17:02Z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0x01010038A9B01B82A40E4CA03B9AFA05B9B37E</vt:lpwstr>
  </property>
</Properties>
</file>